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8" r:id="rId2"/>
  </p:sldMasterIdLst>
  <p:notesMasterIdLst>
    <p:notesMasterId r:id="rId11"/>
  </p:notesMasterIdLst>
  <p:sldIdLst>
    <p:sldId id="587" r:id="rId3"/>
    <p:sldId id="588" r:id="rId4"/>
    <p:sldId id="589" r:id="rId5"/>
    <p:sldId id="590" r:id="rId6"/>
    <p:sldId id="591" r:id="rId7"/>
    <p:sldId id="592" r:id="rId8"/>
    <p:sldId id="593" r:id="rId9"/>
    <p:sldId id="59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C0C0C"/>
    <a:srgbClr val="6B7280"/>
    <a:srgbClr val="094843"/>
    <a:srgbClr val="FBBF24"/>
    <a:srgbClr val="A41544"/>
    <a:srgbClr val="1E3A8A"/>
    <a:srgbClr val="DC2626"/>
    <a:srgbClr val="2100FF"/>
    <a:srgbClr val="5575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53" autoAdjust="0"/>
    <p:restoredTop sz="63676" autoAdjust="0"/>
  </p:normalViewPr>
  <p:slideViewPr>
    <p:cSldViewPr snapToGrid="0">
      <p:cViewPr varScale="1">
        <p:scale>
          <a:sx n="71" d="100"/>
          <a:sy n="71" d="100"/>
        </p:scale>
        <p:origin x="1404" y="5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1.jpeg>
</file>

<file path=ppt/media/image2.jpe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CE1882-6FD2-4F3D-812B-376EBA234CD5}" type="datetimeFigureOut">
              <a:rPr lang="en-US" smtClean="0"/>
              <a:t>1/14/2025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F9F603-1C3D-4282-A126-C2403FB1CBBF}" type="slidenum">
              <a:rPr lang="en-US" smtClean="0"/>
              <a:t>‹#›</a:t>
            </a:fld>
            <a:endParaRPr lang="en-US"/>
          </a:p>
        </p:txBody>
      </p:sp>
    </p:spTree>
    <p:extLst>
      <p:ext uri="{BB962C8B-B14F-4D97-AF65-F5344CB8AC3E}">
        <p14:creationId xmlns:p14="http://schemas.microsoft.com/office/powerpoint/2010/main" val="11109679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46E1D8-FE95-1402-001C-0A3CFF206C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37BF1A-16DD-0264-2E78-CF264CB241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D4105B-DB2C-B421-48A6-7D6B4E848ABF}"/>
              </a:ext>
            </a:extLst>
          </p:cNvPr>
          <p:cNvSpPr>
            <a:spLocks noGrp="1"/>
          </p:cNvSpPr>
          <p:nvPr>
            <p:ph type="body" idx="1"/>
          </p:nvPr>
        </p:nvSpPr>
        <p:spPr/>
        <p:txBody>
          <a:bodyPr/>
          <a:lstStyle/>
          <a:p>
            <a:r>
              <a:rPr lang="en-US" dirty="0"/>
              <a:t>Security is a paramount concern in messaging systems, ensuring that messages are transmitted and stored securely to protect sensitive data from unauthorized access and tampering. Implementing robust security measures is essential to maintain confidentiality, integrity, and authenticity of messages throughout their lifecycles. In this section, we will explore key strategies and techniques for securing message transmission, storage, and ensuring data integrity, including encryption, authentication, authorization, and end-to-end encryption.</a:t>
            </a:r>
          </a:p>
        </p:txBody>
      </p:sp>
      <p:sp>
        <p:nvSpPr>
          <p:cNvPr id="4" name="Slide Number Placeholder 3">
            <a:extLst>
              <a:ext uri="{FF2B5EF4-FFF2-40B4-BE49-F238E27FC236}">
                <a16:creationId xmlns:a16="http://schemas.microsoft.com/office/drawing/2014/main" id="{3E4A2BFC-1387-A8DF-D740-5832DA88C8E3}"/>
              </a:ext>
            </a:extLst>
          </p:cNvPr>
          <p:cNvSpPr>
            <a:spLocks noGrp="1"/>
          </p:cNvSpPr>
          <p:nvPr>
            <p:ph type="sldNum" sz="quarter" idx="5"/>
          </p:nvPr>
        </p:nvSpPr>
        <p:spPr/>
        <p:txBody>
          <a:bodyPr/>
          <a:lstStyle/>
          <a:p>
            <a:fld id="{32F9F603-1C3D-4282-A126-C2403FB1CBBF}" type="slidenum">
              <a:rPr lang="en-US" smtClean="0"/>
              <a:t>1</a:t>
            </a:fld>
            <a:endParaRPr lang="en-US"/>
          </a:p>
        </p:txBody>
      </p:sp>
    </p:spTree>
    <p:extLst>
      <p:ext uri="{BB962C8B-B14F-4D97-AF65-F5344CB8AC3E}">
        <p14:creationId xmlns:p14="http://schemas.microsoft.com/office/powerpoint/2010/main" val="923623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messaging systems, it is essential to protect sensitive data from unauthorized access and tampering. Ensuring security message transmission and storage involves implementing robust encryption techniques to safeguard data both in transit and at rest. Additionally, robust authentication and authorization mechanisms are necessary to control access and ensure that only authorized users and services can send and receive messages. These security measures are crucial for maintain the confidentiality, integrity, and authenticity of messages, providing a secure foundation for messaging systems.</a:t>
            </a:r>
          </a:p>
        </p:txBody>
      </p:sp>
      <p:sp>
        <p:nvSpPr>
          <p:cNvPr id="4" name="Slide Number Placeholder 3"/>
          <p:cNvSpPr>
            <a:spLocks noGrp="1"/>
          </p:cNvSpPr>
          <p:nvPr>
            <p:ph type="sldNum" sz="quarter" idx="5"/>
          </p:nvPr>
        </p:nvSpPr>
        <p:spPr/>
        <p:txBody>
          <a:bodyPr/>
          <a:lstStyle/>
          <a:p>
            <a:fld id="{32F9F603-1C3D-4282-A126-C2403FB1CBBF}" type="slidenum">
              <a:rPr lang="en-US" smtClean="0"/>
              <a:t>2</a:t>
            </a:fld>
            <a:endParaRPr lang="en-US"/>
          </a:p>
        </p:txBody>
      </p:sp>
    </p:spTree>
    <p:extLst>
      <p:ext uri="{BB962C8B-B14F-4D97-AF65-F5344CB8AC3E}">
        <p14:creationId xmlns:p14="http://schemas.microsoft.com/office/powerpoint/2010/main" val="25147750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Encrypt messages both in transit and at rest to protect sensitive data from unauthorized access.</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Transport Layer Security (TLS)</a:t>
            </a:r>
            <a:r>
              <a:rPr lang="en-US" b="0" u="none" dirty="0"/>
              <a:t>: Use TLS to encrypt data during transmission, ensuring secure communication between clients and servers.</a:t>
            </a:r>
          </a:p>
          <a:p>
            <a:pPr marL="171450" indent="-171450">
              <a:buFont typeface="Arial" panose="020B0604020202020204" pitchFamily="34" charset="0"/>
              <a:buChar char="•"/>
            </a:pPr>
            <a:r>
              <a:rPr lang="en-US" b="1" u="none" dirty="0"/>
              <a:t>Encryption at Rest</a:t>
            </a:r>
            <a:r>
              <a:rPr lang="en-US" b="0" u="none" dirty="0"/>
              <a:t>: Use strong encryption algorithms (e.g., AES-256) to encrypt messages stored in databases, and storage systems.</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Protects data from interception and unauthorized access, maintaining confidentiality and integrity.</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3</a:t>
            </a:fld>
            <a:endParaRPr lang="en-US"/>
          </a:p>
        </p:txBody>
      </p:sp>
    </p:spTree>
    <p:extLst>
      <p:ext uri="{BB962C8B-B14F-4D97-AF65-F5344CB8AC3E}">
        <p14:creationId xmlns:p14="http://schemas.microsoft.com/office/powerpoint/2010/main" val="3985801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Implement robust authentication and authorization mechanisms to ensure that only authorized users and services can access and send messages.</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OAuth and OpenID Connect</a:t>
            </a:r>
            <a:r>
              <a:rPr lang="en-US" b="0" u="none" dirty="0"/>
              <a:t>: Use OAuth for authorization and OpenID Connect for authentication, providing secure access control.</a:t>
            </a:r>
          </a:p>
          <a:p>
            <a:pPr marL="171450" indent="-171450">
              <a:buFont typeface="Arial" panose="020B0604020202020204" pitchFamily="34" charset="0"/>
              <a:buChar char="•"/>
            </a:pPr>
            <a:r>
              <a:rPr lang="en-US" b="1" u="none" dirty="0"/>
              <a:t>Access Control Lists (ACLs)</a:t>
            </a:r>
            <a:r>
              <a:rPr lang="en-US" b="0" u="none" dirty="0"/>
              <a:t>: Define and enforce access policies for users and services to ensure that only authorized entities can perform specific actions.</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Prevents unauthorized access and ensures that only legitimate users and services can interact with the messaging system.</a:t>
            </a:r>
          </a:p>
        </p:txBody>
      </p:sp>
      <p:sp>
        <p:nvSpPr>
          <p:cNvPr id="4" name="Slide Number Placeholder 3"/>
          <p:cNvSpPr>
            <a:spLocks noGrp="1"/>
          </p:cNvSpPr>
          <p:nvPr>
            <p:ph type="sldNum" sz="quarter" idx="5"/>
          </p:nvPr>
        </p:nvSpPr>
        <p:spPr/>
        <p:txBody>
          <a:bodyPr/>
          <a:lstStyle/>
          <a:p>
            <a:fld id="{32F9F603-1C3D-4282-A126-C2403FB1CBBF}" type="slidenum">
              <a:rPr lang="en-US" smtClean="0"/>
              <a:t>4</a:t>
            </a:fld>
            <a:endParaRPr lang="en-US"/>
          </a:p>
        </p:txBody>
      </p:sp>
    </p:spTree>
    <p:extLst>
      <p:ext uri="{BB962C8B-B14F-4D97-AF65-F5344CB8AC3E}">
        <p14:creationId xmlns:p14="http://schemas.microsoft.com/office/powerpoint/2010/main" val="26482943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Protecting the integrity and confidentiality of messages is essential in secure messaging systems. Implementing robust data encryption and integrity strategies ensures that messages are not tampered with during transmission or storage and that sensitive information remains protected from unauthorized access. Key techniques include encryption, integrity checks, digital signatures, and secure key management, all of which play a vital role in maintaining the security and reliability of the messaging system.</a:t>
            </a:r>
          </a:p>
        </p:txBody>
      </p:sp>
      <p:sp>
        <p:nvSpPr>
          <p:cNvPr id="4" name="Slide Number Placeholder 3"/>
          <p:cNvSpPr>
            <a:spLocks noGrp="1"/>
          </p:cNvSpPr>
          <p:nvPr>
            <p:ph type="sldNum" sz="quarter" idx="5"/>
          </p:nvPr>
        </p:nvSpPr>
        <p:spPr/>
        <p:txBody>
          <a:bodyPr/>
          <a:lstStyle/>
          <a:p>
            <a:fld id="{32F9F603-1C3D-4282-A126-C2403FB1CBBF}" type="slidenum">
              <a:rPr lang="en-US" smtClean="0"/>
              <a:t>5</a:t>
            </a:fld>
            <a:endParaRPr lang="en-US"/>
          </a:p>
        </p:txBody>
      </p:sp>
    </p:spTree>
    <p:extLst>
      <p:ext uri="{BB962C8B-B14F-4D97-AF65-F5344CB8AC3E}">
        <p14:creationId xmlns:p14="http://schemas.microsoft.com/office/powerpoint/2010/main" val="38993269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Ensure that messages are not tampered with during transmission or storage by implementing integrity checks.</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Hash-Based Message Authentication Code (HMAC)</a:t>
            </a:r>
            <a:r>
              <a:rPr lang="en-US" b="0" u="none" dirty="0"/>
              <a:t>: Use HMAC to verify the integrity and authenticity of messages, ensuring they have not been altered.</a:t>
            </a:r>
          </a:p>
          <a:p>
            <a:pPr marL="171450" indent="-171450">
              <a:buFont typeface="Arial" panose="020B0604020202020204" pitchFamily="34" charset="0"/>
              <a:buChar char="•"/>
            </a:pPr>
            <a:r>
              <a:rPr lang="en-US" b="1" u="none" dirty="0"/>
              <a:t>Digital Signatures</a:t>
            </a:r>
            <a:r>
              <a:rPr lang="en-US" b="0" u="none" dirty="0"/>
              <a:t>: Use digital signatures to provide non-repudiation and ensure that the message sender is authentic.</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Protects messages from tampering and ensures that they remain unaltered and authentic.</a:t>
            </a:r>
          </a:p>
        </p:txBody>
      </p:sp>
      <p:sp>
        <p:nvSpPr>
          <p:cNvPr id="4" name="Slide Number Placeholder 3"/>
          <p:cNvSpPr>
            <a:spLocks noGrp="1"/>
          </p:cNvSpPr>
          <p:nvPr>
            <p:ph type="sldNum" sz="quarter" idx="5"/>
          </p:nvPr>
        </p:nvSpPr>
        <p:spPr/>
        <p:txBody>
          <a:bodyPr/>
          <a:lstStyle/>
          <a:p>
            <a:fld id="{32F9F603-1C3D-4282-A126-C2403FB1CBBF}" type="slidenum">
              <a:rPr lang="en-US" smtClean="0"/>
              <a:t>6</a:t>
            </a:fld>
            <a:endParaRPr lang="en-US"/>
          </a:p>
        </p:txBody>
      </p:sp>
    </p:spTree>
    <p:extLst>
      <p:ext uri="{BB962C8B-B14F-4D97-AF65-F5344CB8AC3E}">
        <p14:creationId xmlns:p14="http://schemas.microsoft.com/office/powerpoint/2010/main" val="16982327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Implement end-to-end encryption to ensure that messages remain encrypted throughput their entire journey, from sender to receiver.</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Public Key Infrastructure (PKI)</a:t>
            </a:r>
            <a:r>
              <a:rPr lang="en-US" b="0" u="none" dirty="0"/>
              <a:t>: Use PIK to manage encryption keys and ensure secure communication between parties.</a:t>
            </a:r>
          </a:p>
          <a:p>
            <a:pPr marL="171450" indent="-171450">
              <a:buFont typeface="Arial" panose="020B0604020202020204" pitchFamily="34" charset="0"/>
              <a:buChar char="•"/>
            </a:pPr>
            <a:r>
              <a:rPr lang="en-US" b="1" u="none" dirty="0"/>
              <a:t>Secure Key Management</a:t>
            </a:r>
            <a:r>
              <a:rPr lang="en-US" b="0" u="none" dirty="0"/>
              <a:t>: Implement secure key management practices to protect encryption keys from unauthorized access.</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Ensures that messages are encrypted at all points, maintaining confidentiality and security.</a:t>
            </a:r>
          </a:p>
        </p:txBody>
      </p:sp>
      <p:sp>
        <p:nvSpPr>
          <p:cNvPr id="4" name="Slide Number Placeholder 3"/>
          <p:cNvSpPr>
            <a:spLocks noGrp="1"/>
          </p:cNvSpPr>
          <p:nvPr>
            <p:ph type="sldNum" sz="quarter" idx="5"/>
          </p:nvPr>
        </p:nvSpPr>
        <p:spPr/>
        <p:txBody>
          <a:bodyPr/>
          <a:lstStyle/>
          <a:p>
            <a:fld id="{32F9F603-1C3D-4282-A126-C2403FB1CBBF}" type="slidenum">
              <a:rPr lang="en-US" smtClean="0"/>
              <a:t>7</a:t>
            </a:fld>
            <a:endParaRPr lang="en-US"/>
          </a:p>
        </p:txBody>
      </p:sp>
    </p:spTree>
    <p:extLst>
      <p:ext uri="{BB962C8B-B14F-4D97-AF65-F5344CB8AC3E}">
        <p14:creationId xmlns:p14="http://schemas.microsoft.com/office/powerpoint/2010/main" val="1463382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744393-9FD9-7F01-B286-54CE462B1C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C08B67-9BD1-B0AB-54C6-0457C1FDCB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2D530F1-4F9C-951D-520A-9F0125DD93EB}"/>
              </a:ext>
            </a:extLst>
          </p:cNvPr>
          <p:cNvSpPr>
            <a:spLocks noGrp="1"/>
          </p:cNvSpPr>
          <p:nvPr>
            <p:ph type="body" idx="1"/>
          </p:nvPr>
        </p:nvSpPr>
        <p:spPr/>
        <p:txBody>
          <a:bodyPr/>
          <a:lstStyle/>
          <a:p>
            <a:r>
              <a:rPr lang="en-US" b="1" dirty="0"/>
              <a:t>Encryption:</a:t>
            </a:r>
            <a:r>
              <a:rPr lang="en-US" b="0" dirty="0"/>
              <a:t> Encrypt messages in transit and at rest to protect sensitive data.</a:t>
            </a:r>
          </a:p>
          <a:p>
            <a:endParaRPr lang="en-US" b="0" dirty="0"/>
          </a:p>
          <a:p>
            <a:r>
              <a:rPr lang="en-US" b="1" dirty="0"/>
              <a:t>Authentication and Authorization</a:t>
            </a:r>
            <a:r>
              <a:rPr lang="en-US" b="0" dirty="0"/>
              <a:t>: Use robust mechanisms to control access to the messaging system.</a:t>
            </a:r>
          </a:p>
          <a:p>
            <a:endParaRPr lang="en-US" b="0" dirty="0"/>
          </a:p>
          <a:p>
            <a:r>
              <a:rPr lang="en-US" b="1" dirty="0"/>
              <a:t>Message Integrity</a:t>
            </a:r>
            <a:r>
              <a:rPr lang="en-US" b="0" dirty="0"/>
              <a:t>: Implement integrity checks to ensure messages are not tampered with.</a:t>
            </a:r>
          </a:p>
          <a:p>
            <a:endParaRPr lang="en-US" b="0" dirty="0"/>
          </a:p>
          <a:p>
            <a:r>
              <a:rPr lang="en-US" b="1" dirty="0"/>
              <a:t>End-to-End Encryption</a:t>
            </a:r>
            <a:r>
              <a:rPr lang="en-US" b="0" dirty="0"/>
              <a:t>: Ensure messages remain encrypted from sender to receiver.</a:t>
            </a:r>
            <a:endParaRPr lang="en-US" b="1" dirty="0"/>
          </a:p>
        </p:txBody>
      </p:sp>
      <p:sp>
        <p:nvSpPr>
          <p:cNvPr id="4" name="Slide Number Placeholder 3">
            <a:extLst>
              <a:ext uri="{FF2B5EF4-FFF2-40B4-BE49-F238E27FC236}">
                <a16:creationId xmlns:a16="http://schemas.microsoft.com/office/drawing/2014/main" id="{01CDDCB4-21D0-696F-C590-DF5A617AFD85}"/>
              </a:ext>
            </a:extLst>
          </p:cNvPr>
          <p:cNvSpPr>
            <a:spLocks noGrp="1"/>
          </p:cNvSpPr>
          <p:nvPr>
            <p:ph type="sldNum" sz="quarter" idx="5"/>
          </p:nvPr>
        </p:nvSpPr>
        <p:spPr/>
        <p:txBody>
          <a:bodyPr/>
          <a:lstStyle/>
          <a:p>
            <a:fld id="{32F9F603-1C3D-4282-A126-C2403FB1CBBF}" type="slidenum">
              <a:rPr lang="en-US" smtClean="0"/>
              <a:t>8</a:t>
            </a:fld>
            <a:endParaRPr lang="en-US"/>
          </a:p>
        </p:txBody>
      </p:sp>
    </p:spTree>
    <p:extLst>
      <p:ext uri="{BB962C8B-B14F-4D97-AF65-F5344CB8AC3E}">
        <p14:creationId xmlns:p14="http://schemas.microsoft.com/office/powerpoint/2010/main" val="27835559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0043B-6224-465D-0F7B-4852EE2CA5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579079-944B-0095-130F-3278D6BDA5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3826678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05347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alphaModFix amt="50000"/>
            <a:lum/>
          </a:blip>
          <a:srcRect/>
          <a:stretch>
            <a:fillRect t="-1000" b="-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2240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A30CA-596E-9F1D-F9FF-940D0F445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3C9D81-DD48-8ACD-F4AE-ACB15ED02B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97706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alphaModFix amt="40000"/>
            <a:lum/>
          </a:blip>
          <a:srcRect/>
          <a:stretch>
            <a:fillRect t="-1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8EAEC-B95C-65BC-4502-7D97E3C0AF7E}"/>
              </a:ext>
            </a:extLst>
          </p:cNvPr>
          <p:cNvSpPr>
            <a:spLocks noGrp="1"/>
          </p:cNvSpPr>
          <p:nvPr>
            <p:ph type="title"/>
          </p:nvPr>
        </p:nvSpPr>
        <p:spPr>
          <a:xfrm>
            <a:off x="831850" y="1709738"/>
            <a:ext cx="10515600" cy="2852737"/>
          </a:xfrm>
        </p:spPr>
        <p:txBody>
          <a:bodyPr anchor="b"/>
          <a:lstStyle>
            <a:lvl1pPr>
              <a:defRPr sz="6000">
                <a:solidFill>
                  <a:srgbClr val="DC2626"/>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E366EA22-1829-9873-41BB-2AC84387A1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41833986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99A05-1D32-B2BB-6DFD-5E8D0587F0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A0B571-2A63-6AAB-43A9-3828341729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B7DC5E-E2D6-9942-3C2B-7BD7FDAB63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444395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669A1-55DC-DC50-87BF-D5BDB70AC2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7CA8FD-8E4B-DC37-0FA9-9CCB5049C2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A4DE6B-8608-EC30-2A21-442ED52D53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871EC2-6478-BAB1-9AFA-F035937619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6B5CAE-6CFF-DF5F-15F6-D2944FD798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18809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BE317-2F3D-7689-9B75-7823A6F4AE7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430574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8536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2F2DC-633B-7099-E55B-E7F0C97D42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DF66C9-99F8-1F9A-FB0F-D620957240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7B37DD-B752-0452-3037-99E6CF38BE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105840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01AB9-C489-81EE-3666-C42F2F1546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CC6C9B-AD44-2D57-249F-B432EA5006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05DCE6-1C6A-6470-4FD9-96DCECE492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5900684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473602-DAB9-2CE3-D538-F5E54C45D2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CFA6F94-FC8D-2818-E06B-1C1361394C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A0050781-B5CD-B274-A77F-5FEF2B5DDEF1}"/>
              </a:ext>
            </a:extLst>
          </p:cNvPr>
          <p:cNvSpPr txBox="1"/>
          <p:nvPr userDrawn="1"/>
        </p:nvSpPr>
        <p:spPr>
          <a:xfrm>
            <a:off x="3494649" y="6437735"/>
            <a:ext cx="5195013" cy="276999"/>
          </a:xfrm>
          <a:prstGeom prst="rect">
            <a:avLst/>
          </a:prstGeom>
          <a:noFill/>
        </p:spPr>
        <p:txBody>
          <a:bodyPr wrap="none" rtlCol="0">
            <a:spAutoFit/>
          </a:bodyPr>
          <a:lstStyle/>
          <a:p>
            <a:pPr algn="ctr"/>
            <a:r>
              <a:rPr lang="en-US" sz="1200" b="1" kern="1200" dirty="0">
                <a:solidFill>
                  <a:srgbClr val="6B7280"/>
                </a:solidFill>
                <a:latin typeface="+mn-lt"/>
                <a:ea typeface="+mn-ea"/>
                <a:cs typeface="+mn-cs"/>
              </a:rPr>
              <a:t>Unlock the Power of Messaging Patterns: Fundamentals of Messaging Patterns</a:t>
            </a:r>
          </a:p>
        </p:txBody>
      </p:sp>
    </p:spTree>
    <p:extLst>
      <p:ext uri="{BB962C8B-B14F-4D97-AF65-F5344CB8AC3E}">
        <p14:creationId xmlns:p14="http://schemas.microsoft.com/office/powerpoint/2010/main" val="28027234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l" defTabSz="914400" rtl="0" eaLnBrk="1" latinLnBrk="0" hangingPunct="1">
        <a:lnSpc>
          <a:spcPct val="90000"/>
        </a:lnSpc>
        <a:spcBef>
          <a:spcPct val="0"/>
        </a:spcBef>
        <a:buNone/>
        <a:defRPr sz="4400" kern="1200">
          <a:solidFill>
            <a:srgbClr val="1E3A8A"/>
          </a:solidFill>
          <a:latin typeface="Kamerik205 8" panose="020B08030306000200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94843"/>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9484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9484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9484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9484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3326732"/>
      </p:ext>
    </p:extLst>
  </p:cSld>
  <p:clrMap bg1="lt1" tx1="dk1" bg2="lt2" tx2="dk2" accent1="accent1" accent2="accent2" accent3="accent3" accent4="accent4" accent5="accent5" accent6="accent6" hlink="hlink" folHlink="folHlink"/>
  <p:sldLayoutIdLst>
    <p:sldLayoutId id="2147483659" r:id="rId1"/>
    <p:sldLayoutId id="214748366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518629-AB9C-BD0C-D1D7-EE4FB1EF2D4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B8057AB-0091-5A14-ADC6-0F1F7BF97636}"/>
              </a:ext>
            </a:extLst>
          </p:cNvPr>
          <p:cNvSpPr>
            <a:spLocks noGrp="1"/>
          </p:cNvSpPr>
          <p:nvPr>
            <p:ph type="title"/>
          </p:nvPr>
        </p:nvSpPr>
        <p:spPr/>
        <p:txBody>
          <a:bodyPr/>
          <a:lstStyle/>
          <a:p>
            <a:r>
              <a:rPr lang="en-US" dirty="0"/>
              <a:t>Security</a:t>
            </a:r>
          </a:p>
        </p:txBody>
      </p:sp>
      <p:sp>
        <p:nvSpPr>
          <p:cNvPr id="3" name="Text Placeholder 2">
            <a:extLst>
              <a:ext uri="{FF2B5EF4-FFF2-40B4-BE49-F238E27FC236}">
                <a16:creationId xmlns:a16="http://schemas.microsoft.com/office/drawing/2014/main" id="{B18691AD-4D7E-B840-BF5F-28275298C79E}"/>
              </a:ext>
            </a:extLst>
          </p:cNvPr>
          <p:cNvSpPr>
            <a:spLocks noGrp="1"/>
          </p:cNvSpPr>
          <p:nvPr>
            <p:ph type="body" idx="1"/>
          </p:nvPr>
        </p:nvSpPr>
        <p:spPr/>
        <p:txBody>
          <a:bodyPr/>
          <a:lstStyle/>
          <a:p>
            <a:r>
              <a:rPr lang="en-US" dirty="0">
                <a:solidFill>
                  <a:srgbClr val="094843"/>
                </a:solidFill>
              </a:rPr>
              <a:t>Design Considerations</a:t>
            </a:r>
          </a:p>
        </p:txBody>
      </p:sp>
    </p:spTree>
    <p:extLst>
      <p:ext uri="{BB962C8B-B14F-4D97-AF65-F5344CB8AC3E}">
        <p14:creationId xmlns:p14="http://schemas.microsoft.com/office/powerpoint/2010/main" val="315315845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72005-849F-59D8-276E-BC9CB6A86770}"/>
              </a:ext>
            </a:extLst>
          </p:cNvPr>
          <p:cNvSpPr>
            <a:spLocks noGrp="1"/>
          </p:cNvSpPr>
          <p:nvPr>
            <p:ph type="title"/>
          </p:nvPr>
        </p:nvSpPr>
        <p:spPr>
          <a:xfrm>
            <a:off x="2924735" y="1536233"/>
            <a:ext cx="6342529" cy="3785534"/>
          </a:xfrm>
        </p:spPr>
        <p:txBody>
          <a:bodyPr/>
          <a:lstStyle/>
          <a:p>
            <a:pPr algn="ctr"/>
            <a:r>
              <a:rPr lang="en-US" dirty="0"/>
              <a:t>Ensuring Secure Message Transmission and Storage</a:t>
            </a:r>
          </a:p>
        </p:txBody>
      </p:sp>
    </p:spTree>
    <p:extLst>
      <p:ext uri="{BB962C8B-B14F-4D97-AF65-F5344CB8AC3E}">
        <p14:creationId xmlns:p14="http://schemas.microsoft.com/office/powerpoint/2010/main" val="42334330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AC8005-EC1F-4411-D9A0-7090A2A30513}"/>
              </a:ext>
            </a:extLst>
          </p:cNvPr>
          <p:cNvSpPr>
            <a:spLocks noGrp="1"/>
          </p:cNvSpPr>
          <p:nvPr>
            <p:ph type="title"/>
          </p:nvPr>
        </p:nvSpPr>
        <p:spPr/>
        <p:txBody>
          <a:bodyPr/>
          <a:lstStyle/>
          <a:p>
            <a:r>
              <a:rPr lang="en-US" dirty="0"/>
              <a:t>Data Encryption</a:t>
            </a:r>
          </a:p>
        </p:txBody>
      </p:sp>
      <p:pic>
        <p:nvPicPr>
          <p:cNvPr id="7" name="Content Placeholder 6">
            <a:extLst>
              <a:ext uri="{FF2B5EF4-FFF2-40B4-BE49-F238E27FC236}">
                <a16:creationId xmlns:a16="http://schemas.microsoft.com/office/drawing/2014/main" id="{32A6B97B-ECFF-07B4-354A-A84DD95AC209}"/>
              </a:ext>
            </a:extLst>
          </p:cNvPr>
          <p:cNvPicPr>
            <a:picLocks noGrp="1" noChangeAspect="1"/>
          </p:cNvPicPr>
          <p:nvPr>
            <p:ph sz="half" idx="1"/>
          </p:nvPr>
        </p:nvPicPr>
        <p:blipFill>
          <a:blip r:embed="rId3"/>
          <a:stretch>
            <a:fillRect/>
          </a:stretch>
        </p:blipFill>
        <p:spPr>
          <a:xfrm>
            <a:off x="838200" y="2549307"/>
            <a:ext cx="5181600" cy="2903973"/>
          </a:xfrm>
        </p:spPr>
      </p:pic>
      <p:sp>
        <p:nvSpPr>
          <p:cNvPr id="5" name="TextBox 4">
            <a:extLst>
              <a:ext uri="{FF2B5EF4-FFF2-40B4-BE49-F238E27FC236}">
                <a16:creationId xmlns:a16="http://schemas.microsoft.com/office/drawing/2014/main" id="{A2BF54E1-911C-4A9C-D426-4C46BF62CF64}"/>
              </a:ext>
            </a:extLst>
          </p:cNvPr>
          <p:cNvSpPr txBox="1"/>
          <p:nvPr/>
        </p:nvSpPr>
        <p:spPr>
          <a:xfrm>
            <a:off x="838200" y="1229023"/>
            <a:ext cx="6714595" cy="461665"/>
          </a:xfrm>
          <a:prstGeom prst="rect">
            <a:avLst/>
          </a:prstGeom>
          <a:noFill/>
        </p:spPr>
        <p:txBody>
          <a:bodyPr wrap="none" rtlCol="0">
            <a:spAutoFit/>
          </a:bodyPr>
          <a:lstStyle/>
          <a:p>
            <a:r>
              <a:rPr lang="en-US" sz="2400" b="1" dirty="0">
                <a:solidFill>
                  <a:srgbClr val="6B7280"/>
                </a:solidFill>
              </a:rPr>
              <a:t>Ensuring Secure Message Transmission and Storage</a:t>
            </a:r>
          </a:p>
        </p:txBody>
      </p:sp>
      <p:sp>
        <p:nvSpPr>
          <p:cNvPr id="8" name="Rectangle: Rounded Corners 7">
            <a:extLst>
              <a:ext uri="{FF2B5EF4-FFF2-40B4-BE49-F238E27FC236}">
                <a16:creationId xmlns:a16="http://schemas.microsoft.com/office/drawing/2014/main" id="{2D43A697-D43C-BEDB-8AB0-D33FF23BD1E4}"/>
              </a:ext>
            </a:extLst>
          </p:cNvPr>
          <p:cNvSpPr/>
          <p:nvPr/>
        </p:nvSpPr>
        <p:spPr>
          <a:xfrm>
            <a:off x="6964680" y="28244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TLS</a:t>
            </a:r>
          </a:p>
        </p:txBody>
      </p:sp>
      <p:sp>
        <p:nvSpPr>
          <p:cNvPr id="9" name="Rectangle: Rounded Corners 8">
            <a:extLst>
              <a:ext uri="{FF2B5EF4-FFF2-40B4-BE49-F238E27FC236}">
                <a16:creationId xmlns:a16="http://schemas.microsoft.com/office/drawing/2014/main" id="{13651DA0-D1E1-E7B4-EBDF-32E251D34C9A}"/>
              </a:ext>
            </a:extLst>
          </p:cNvPr>
          <p:cNvSpPr/>
          <p:nvPr/>
        </p:nvSpPr>
        <p:spPr>
          <a:xfrm>
            <a:off x="6964680" y="39370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Encryption at Rest</a:t>
            </a:r>
          </a:p>
        </p:txBody>
      </p:sp>
    </p:spTree>
    <p:extLst>
      <p:ext uri="{BB962C8B-B14F-4D97-AF65-F5344CB8AC3E}">
        <p14:creationId xmlns:p14="http://schemas.microsoft.com/office/powerpoint/2010/main" val="2926549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71851-848D-0269-CFE4-0D7E269F8EFC}"/>
              </a:ext>
            </a:extLst>
          </p:cNvPr>
          <p:cNvSpPr>
            <a:spLocks noGrp="1"/>
          </p:cNvSpPr>
          <p:nvPr>
            <p:ph type="title"/>
          </p:nvPr>
        </p:nvSpPr>
        <p:spPr/>
        <p:txBody>
          <a:bodyPr/>
          <a:lstStyle/>
          <a:p>
            <a:r>
              <a:rPr lang="en-US" dirty="0"/>
              <a:t>Authentication and Authorization</a:t>
            </a:r>
          </a:p>
        </p:txBody>
      </p:sp>
      <p:pic>
        <p:nvPicPr>
          <p:cNvPr id="9" name="Content Placeholder 8">
            <a:extLst>
              <a:ext uri="{FF2B5EF4-FFF2-40B4-BE49-F238E27FC236}">
                <a16:creationId xmlns:a16="http://schemas.microsoft.com/office/drawing/2014/main" id="{B2F43DE3-78D7-CF39-92C7-940C62E3C528}"/>
              </a:ext>
            </a:extLst>
          </p:cNvPr>
          <p:cNvPicPr>
            <a:picLocks noGrp="1" noChangeAspect="1"/>
          </p:cNvPicPr>
          <p:nvPr>
            <p:ph sz="half" idx="1"/>
          </p:nvPr>
        </p:nvPicPr>
        <p:blipFill>
          <a:blip r:embed="rId3"/>
          <a:stretch>
            <a:fillRect/>
          </a:stretch>
        </p:blipFill>
        <p:spPr>
          <a:xfrm>
            <a:off x="838200" y="2274262"/>
            <a:ext cx="5181600" cy="3454064"/>
          </a:xfrm>
        </p:spPr>
      </p:pic>
      <p:sp>
        <p:nvSpPr>
          <p:cNvPr id="5" name="Rectangle: Rounded Corners 4">
            <a:extLst>
              <a:ext uri="{FF2B5EF4-FFF2-40B4-BE49-F238E27FC236}">
                <a16:creationId xmlns:a16="http://schemas.microsoft.com/office/drawing/2014/main" id="{7BAAFF8C-FA97-07F8-6E51-263511CF2B56}"/>
              </a:ext>
            </a:extLst>
          </p:cNvPr>
          <p:cNvSpPr/>
          <p:nvPr/>
        </p:nvSpPr>
        <p:spPr>
          <a:xfrm>
            <a:off x="6964680" y="28244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OAuth and OpenID</a:t>
            </a:r>
          </a:p>
        </p:txBody>
      </p:sp>
      <p:sp>
        <p:nvSpPr>
          <p:cNvPr id="6" name="Rectangle: Rounded Corners 5">
            <a:extLst>
              <a:ext uri="{FF2B5EF4-FFF2-40B4-BE49-F238E27FC236}">
                <a16:creationId xmlns:a16="http://schemas.microsoft.com/office/drawing/2014/main" id="{F04F9880-B7B4-2A55-F1C6-4CDA0EF19E2F}"/>
              </a:ext>
            </a:extLst>
          </p:cNvPr>
          <p:cNvSpPr/>
          <p:nvPr/>
        </p:nvSpPr>
        <p:spPr>
          <a:xfrm>
            <a:off x="6964680" y="39370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Access Control Lists</a:t>
            </a:r>
          </a:p>
        </p:txBody>
      </p:sp>
      <p:sp>
        <p:nvSpPr>
          <p:cNvPr id="7" name="TextBox 6">
            <a:extLst>
              <a:ext uri="{FF2B5EF4-FFF2-40B4-BE49-F238E27FC236}">
                <a16:creationId xmlns:a16="http://schemas.microsoft.com/office/drawing/2014/main" id="{87C71D1D-8E23-2C62-1669-41E52EBE674F}"/>
              </a:ext>
            </a:extLst>
          </p:cNvPr>
          <p:cNvSpPr txBox="1"/>
          <p:nvPr/>
        </p:nvSpPr>
        <p:spPr>
          <a:xfrm>
            <a:off x="838200" y="1229023"/>
            <a:ext cx="6714595" cy="461665"/>
          </a:xfrm>
          <a:prstGeom prst="rect">
            <a:avLst/>
          </a:prstGeom>
          <a:noFill/>
        </p:spPr>
        <p:txBody>
          <a:bodyPr wrap="none" rtlCol="0">
            <a:spAutoFit/>
          </a:bodyPr>
          <a:lstStyle/>
          <a:p>
            <a:r>
              <a:rPr lang="en-US" sz="2400" b="1" dirty="0">
                <a:solidFill>
                  <a:srgbClr val="6B7280"/>
                </a:solidFill>
              </a:rPr>
              <a:t>Ensuring Secure Message Transmission and Storage</a:t>
            </a:r>
          </a:p>
        </p:txBody>
      </p:sp>
    </p:spTree>
    <p:extLst>
      <p:ext uri="{BB962C8B-B14F-4D97-AF65-F5344CB8AC3E}">
        <p14:creationId xmlns:p14="http://schemas.microsoft.com/office/powerpoint/2010/main" val="3910791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530168-EBF1-6619-E39D-455AE6A6E0EE}"/>
              </a:ext>
            </a:extLst>
          </p:cNvPr>
          <p:cNvSpPr>
            <a:spLocks noGrp="1"/>
          </p:cNvSpPr>
          <p:nvPr>
            <p:ph type="title"/>
          </p:nvPr>
        </p:nvSpPr>
        <p:spPr>
          <a:xfrm>
            <a:off x="3220570" y="1796209"/>
            <a:ext cx="5750859" cy="3265581"/>
          </a:xfrm>
        </p:spPr>
        <p:txBody>
          <a:bodyPr/>
          <a:lstStyle/>
          <a:p>
            <a:pPr algn="ctr"/>
            <a:r>
              <a:rPr lang="en-US" dirty="0"/>
              <a:t>Data Encryption and Integrity</a:t>
            </a:r>
          </a:p>
        </p:txBody>
      </p:sp>
    </p:spTree>
    <p:extLst>
      <p:ext uri="{BB962C8B-B14F-4D97-AF65-F5344CB8AC3E}">
        <p14:creationId xmlns:p14="http://schemas.microsoft.com/office/powerpoint/2010/main" val="3177984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405945-2113-CB32-B222-D4D9BD622A79}"/>
              </a:ext>
            </a:extLst>
          </p:cNvPr>
          <p:cNvSpPr>
            <a:spLocks noGrp="1"/>
          </p:cNvSpPr>
          <p:nvPr>
            <p:ph type="title"/>
          </p:nvPr>
        </p:nvSpPr>
        <p:spPr/>
        <p:txBody>
          <a:bodyPr/>
          <a:lstStyle/>
          <a:p>
            <a:r>
              <a:rPr lang="en-US" dirty="0"/>
              <a:t>Message Integrity</a:t>
            </a:r>
          </a:p>
        </p:txBody>
      </p:sp>
      <p:pic>
        <p:nvPicPr>
          <p:cNvPr id="7" name="Content Placeholder 6">
            <a:extLst>
              <a:ext uri="{FF2B5EF4-FFF2-40B4-BE49-F238E27FC236}">
                <a16:creationId xmlns:a16="http://schemas.microsoft.com/office/drawing/2014/main" id="{BBDDE803-2B39-021C-A45A-9E836B718115}"/>
              </a:ext>
            </a:extLst>
          </p:cNvPr>
          <p:cNvPicPr>
            <a:picLocks noGrp="1" noChangeAspect="1"/>
          </p:cNvPicPr>
          <p:nvPr>
            <p:ph sz="half" idx="1"/>
          </p:nvPr>
        </p:nvPicPr>
        <p:blipFill>
          <a:blip r:embed="rId3"/>
          <a:stretch>
            <a:fillRect/>
          </a:stretch>
        </p:blipFill>
        <p:spPr>
          <a:xfrm>
            <a:off x="838200" y="2274094"/>
            <a:ext cx="5181600" cy="3454400"/>
          </a:xfrm>
        </p:spPr>
      </p:pic>
      <p:sp>
        <p:nvSpPr>
          <p:cNvPr id="5" name="TextBox 4">
            <a:extLst>
              <a:ext uri="{FF2B5EF4-FFF2-40B4-BE49-F238E27FC236}">
                <a16:creationId xmlns:a16="http://schemas.microsoft.com/office/drawing/2014/main" id="{5DF3BB45-60B4-C053-BAC1-77D4752478DC}"/>
              </a:ext>
            </a:extLst>
          </p:cNvPr>
          <p:cNvSpPr txBox="1"/>
          <p:nvPr/>
        </p:nvSpPr>
        <p:spPr>
          <a:xfrm>
            <a:off x="838200" y="1229023"/>
            <a:ext cx="3937681" cy="461665"/>
          </a:xfrm>
          <a:prstGeom prst="rect">
            <a:avLst/>
          </a:prstGeom>
          <a:noFill/>
        </p:spPr>
        <p:txBody>
          <a:bodyPr wrap="none" rtlCol="0">
            <a:spAutoFit/>
          </a:bodyPr>
          <a:lstStyle/>
          <a:p>
            <a:r>
              <a:rPr lang="en-US" sz="2400" b="1" dirty="0">
                <a:solidFill>
                  <a:srgbClr val="6B7280"/>
                </a:solidFill>
              </a:rPr>
              <a:t>Data Encryption and Integrity</a:t>
            </a:r>
          </a:p>
        </p:txBody>
      </p:sp>
      <p:sp>
        <p:nvSpPr>
          <p:cNvPr id="8" name="Rectangle: Rounded Corners 7">
            <a:extLst>
              <a:ext uri="{FF2B5EF4-FFF2-40B4-BE49-F238E27FC236}">
                <a16:creationId xmlns:a16="http://schemas.microsoft.com/office/drawing/2014/main" id="{E23017B3-4034-BE25-36A9-81DC21142948}"/>
              </a:ext>
            </a:extLst>
          </p:cNvPr>
          <p:cNvSpPr/>
          <p:nvPr/>
        </p:nvSpPr>
        <p:spPr>
          <a:xfrm>
            <a:off x="6964680" y="28244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HMAC</a:t>
            </a:r>
          </a:p>
        </p:txBody>
      </p:sp>
      <p:sp>
        <p:nvSpPr>
          <p:cNvPr id="9" name="Rectangle: Rounded Corners 8">
            <a:extLst>
              <a:ext uri="{FF2B5EF4-FFF2-40B4-BE49-F238E27FC236}">
                <a16:creationId xmlns:a16="http://schemas.microsoft.com/office/drawing/2014/main" id="{649B1265-3A69-728F-D4E4-442B3D67FB40}"/>
              </a:ext>
            </a:extLst>
          </p:cNvPr>
          <p:cNvSpPr/>
          <p:nvPr/>
        </p:nvSpPr>
        <p:spPr>
          <a:xfrm>
            <a:off x="6964680" y="39370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Digital Signatures</a:t>
            </a:r>
          </a:p>
        </p:txBody>
      </p:sp>
    </p:spTree>
    <p:extLst>
      <p:ext uri="{BB962C8B-B14F-4D97-AF65-F5344CB8AC3E}">
        <p14:creationId xmlns:p14="http://schemas.microsoft.com/office/powerpoint/2010/main" val="2929143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1D587-B4D2-C391-21DA-D06F7E9608A7}"/>
              </a:ext>
            </a:extLst>
          </p:cNvPr>
          <p:cNvSpPr>
            <a:spLocks noGrp="1"/>
          </p:cNvSpPr>
          <p:nvPr>
            <p:ph type="title"/>
          </p:nvPr>
        </p:nvSpPr>
        <p:spPr/>
        <p:txBody>
          <a:bodyPr/>
          <a:lstStyle/>
          <a:p>
            <a:r>
              <a:rPr lang="en-US" dirty="0"/>
              <a:t>End-to-End Encryption</a:t>
            </a:r>
          </a:p>
        </p:txBody>
      </p:sp>
      <p:pic>
        <p:nvPicPr>
          <p:cNvPr id="9" name="Content Placeholder 8">
            <a:extLst>
              <a:ext uri="{FF2B5EF4-FFF2-40B4-BE49-F238E27FC236}">
                <a16:creationId xmlns:a16="http://schemas.microsoft.com/office/drawing/2014/main" id="{D64DC8BA-DB04-990B-0C69-21949368C2FE}"/>
              </a:ext>
            </a:extLst>
          </p:cNvPr>
          <p:cNvPicPr>
            <a:picLocks noGrp="1" noChangeAspect="1"/>
          </p:cNvPicPr>
          <p:nvPr>
            <p:ph sz="half" idx="1"/>
          </p:nvPr>
        </p:nvPicPr>
        <p:blipFill>
          <a:blip r:embed="rId3"/>
          <a:stretch>
            <a:fillRect/>
          </a:stretch>
        </p:blipFill>
        <p:spPr>
          <a:xfrm>
            <a:off x="838200" y="2549307"/>
            <a:ext cx="5181600" cy="2903973"/>
          </a:xfrm>
        </p:spPr>
      </p:pic>
      <p:sp>
        <p:nvSpPr>
          <p:cNvPr id="5" name="TextBox 4">
            <a:extLst>
              <a:ext uri="{FF2B5EF4-FFF2-40B4-BE49-F238E27FC236}">
                <a16:creationId xmlns:a16="http://schemas.microsoft.com/office/drawing/2014/main" id="{23022E95-4DF6-2F52-17A9-FEEB391686DC}"/>
              </a:ext>
            </a:extLst>
          </p:cNvPr>
          <p:cNvSpPr txBox="1"/>
          <p:nvPr/>
        </p:nvSpPr>
        <p:spPr>
          <a:xfrm>
            <a:off x="838200" y="1229023"/>
            <a:ext cx="3937681" cy="461665"/>
          </a:xfrm>
          <a:prstGeom prst="rect">
            <a:avLst/>
          </a:prstGeom>
          <a:noFill/>
        </p:spPr>
        <p:txBody>
          <a:bodyPr wrap="none" rtlCol="0">
            <a:spAutoFit/>
          </a:bodyPr>
          <a:lstStyle/>
          <a:p>
            <a:r>
              <a:rPr lang="en-US" sz="2400" b="1" dirty="0">
                <a:solidFill>
                  <a:srgbClr val="6B7280"/>
                </a:solidFill>
              </a:rPr>
              <a:t>Data Encryption and Integrity</a:t>
            </a:r>
          </a:p>
        </p:txBody>
      </p:sp>
      <p:sp>
        <p:nvSpPr>
          <p:cNvPr id="6" name="Rectangle: Rounded Corners 5">
            <a:extLst>
              <a:ext uri="{FF2B5EF4-FFF2-40B4-BE49-F238E27FC236}">
                <a16:creationId xmlns:a16="http://schemas.microsoft.com/office/drawing/2014/main" id="{8A8BFEB6-264C-8815-A8E0-238130D08163}"/>
              </a:ext>
            </a:extLst>
          </p:cNvPr>
          <p:cNvSpPr/>
          <p:nvPr/>
        </p:nvSpPr>
        <p:spPr>
          <a:xfrm>
            <a:off x="6964680" y="28244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PKI</a:t>
            </a:r>
          </a:p>
        </p:txBody>
      </p:sp>
      <p:sp>
        <p:nvSpPr>
          <p:cNvPr id="7" name="Rectangle: Rounded Corners 6">
            <a:extLst>
              <a:ext uri="{FF2B5EF4-FFF2-40B4-BE49-F238E27FC236}">
                <a16:creationId xmlns:a16="http://schemas.microsoft.com/office/drawing/2014/main" id="{68638B10-1EBB-C481-FFE3-03054BC0D27B}"/>
              </a:ext>
            </a:extLst>
          </p:cNvPr>
          <p:cNvSpPr/>
          <p:nvPr/>
        </p:nvSpPr>
        <p:spPr>
          <a:xfrm>
            <a:off x="6964680" y="39370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Secure Key Management</a:t>
            </a:r>
          </a:p>
        </p:txBody>
      </p:sp>
    </p:spTree>
    <p:extLst>
      <p:ext uri="{BB962C8B-B14F-4D97-AF65-F5344CB8AC3E}">
        <p14:creationId xmlns:p14="http://schemas.microsoft.com/office/powerpoint/2010/main" val="2704018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78330E-74A8-2206-9848-A410189A719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B91652B-19A9-7C38-3D7F-1B1107963E0F}"/>
              </a:ext>
            </a:extLst>
          </p:cNvPr>
          <p:cNvSpPr>
            <a:spLocks noGrp="1"/>
          </p:cNvSpPr>
          <p:nvPr>
            <p:ph type="title"/>
          </p:nvPr>
        </p:nvSpPr>
        <p:spPr/>
        <p:txBody>
          <a:bodyPr/>
          <a:lstStyle/>
          <a:p>
            <a:r>
              <a:rPr lang="en-US" dirty="0"/>
              <a:t>Recap: Security</a:t>
            </a:r>
          </a:p>
        </p:txBody>
      </p:sp>
      <p:sp>
        <p:nvSpPr>
          <p:cNvPr id="7" name="Rectangle: Rounded Corners 6">
            <a:extLst>
              <a:ext uri="{FF2B5EF4-FFF2-40B4-BE49-F238E27FC236}">
                <a16:creationId xmlns:a16="http://schemas.microsoft.com/office/drawing/2014/main" id="{070285CD-D3EC-8A50-3B32-1D21AF6230EF}"/>
              </a:ext>
            </a:extLst>
          </p:cNvPr>
          <p:cNvSpPr/>
          <p:nvPr/>
        </p:nvSpPr>
        <p:spPr>
          <a:xfrm>
            <a:off x="2707759" y="1972284"/>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Encryption</a:t>
            </a:r>
          </a:p>
        </p:txBody>
      </p:sp>
      <p:sp>
        <p:nvSpPr>
          <p:cNvPr id="8" name="Rectangle: Rounded Corners 7">
            <a:extLst>
              <a:ext uri="{FF2B5EF4-FFF2-40B4-BE49-F238E27FC236}">
                <a16:creationId xmlns:a16="http://schemas.microsoft.com/office/drawing/2014/main" id="{0192EE45-8C0D-48A7-16AF-A7435192547E}"/>
              </a:ext>
            </a:extLst>
          </p:cNvPr>
          <p:cNvSpPr/>
          <p:nvPr/>
        </p:nvSpPr>
        <p:spPr>
          <a:xfrm>
            <a:off x="6485861" y="1972284"/>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Authentication and Authorization</a:t>
            </a:r>
          </a:p>
        </p:txBody>
      </p:sp>
      <p:sp>
        <p:nvSpPr>
          <p:cNvPr id="9" name="Rectangle: Rounded Corners 8">
            <a:extLst>
              <a:ext uri="{FF2B5EF4-FFF2-40B4-BE49-F238E27FC236}">
                <a16:creationId xmlns:a16="http://schemas.microsoft.com/office/drawing/2014/main" id="{994E5800-DAF1-0638-3449-8F68F1F85E2D}"/>
              </a:ext>
            </a:extLst>
          </p:cNvPr>
          <p:cNvSpPr/>
          <p:nvPr/>
        </p:nvSpPr>
        <p:spPr>
          <a:xfrm>
            <a:off x="2707758" y="381070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Message Integrity</a:t>
            </a:r>
          </a:p>
        </p:txBody>
      </p:sp>
      <p:sp>
        <p:nvSpPr>
          <p:cNvPr id="3" name="Rectangle: Rounded Corners 2">
            <a:extLst>
              <a:ext uri="{FF2B5EF4-FFF2-40B4-BE49-F238E27FC236}">
                <a16:creationId xmlns:a16="http://schemas.microsoft.com/office/drawing/2014/main" id="{F1149D73-B69C-E436-A718-F23D0EC940B7}"/>
              </a:ext>
            </a:extLst>
          </p:cNvPr>
          <p:cNvSpPr/>
          <p:nvPr/>
        </p:nvSpPr>
        <p:spPr>
          <a:xfrm>
            <a:off x="6485861" y="3789891"/>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End-to-End Encryption</a:t>
            </a:r>
          </a:p>
        </p:txBody>
      </p:sp>
    </p:spTree>
    <p:extLst>
      <p:ext uri="{BB962C8B-B14F-4D97-AF65-F5344CB8AC3E}">
        <p14:creationId xmlns:p14="http://schemas.microsoft.com/office/powerpoint/2010/main" val="2417236919"/>
      </p:ext>
    </p:extLst>
  </p:cSld>
  <p:clrMapOvr>
    <a:masterClrMapping/>
  </p:clrMapOvr>
</p:sld>
</file>

<file path=ppt/theme/theme1.xml><?xml version="1.0" encoding="utf-8"?>
<a:theme xmlns:a="http://schemas.openxmlformats.org/drawingml/2006/main" name="TaleLearnCo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3727</TotalTime>
  <Words>689</Words>
  <Application>Microsoft Office PowerPoint</Application>
  <PresentationFormat>Widescreen</PresentationFormat>
  <Paragraphs>75</Paragraphs>
  <Slides>8</Slides>
  <Notes>8</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8</vt:i4>
      </vt:variant>
    </vt:vector>
  </HeadingPairs>
  <TitlesOfParts>
    <vt:vector size="13" baseType="lpstr">
      <vt:lpstr>Arial</vt:lpstr>
      <vt:lpstr>Calibri</vt:lpstr>
      <vt:lpstr>Kamerik205 8</vt:lpstr>
      <vt:lpstr>TaleLearnCode</vt:lpstr>
      <vt:lpstr>Title Slide Design</vt:lpstr>
      <vt:lpstr>Security</vt:lpstr>
      <vt:lpstr>Ensuring Secure Message Transmission and Storage</vt:lpstr>
      <vt:lpstr>Data Encryption</vt:lpstr>
      <vt:lpstr>Authentication and Authorization</vt:lpstr>
      <vt:lpstr>Data Encryption and Integrity</vt:lpstr>
      <vt:lpstr>Message Integrity</vt:lpstr>
      <vt:lpstr>End-to-End Encryption</vt:lpstr>
      <vt:lpstr>Recap: Security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Chad Green</dc:creator>
  <cp:lastModifiedBy>Chad Green</cp:lastModifiedBy>
  <cp:revision>174</cp:revision>
  <dcterms:created xsi:type="dcterms:W3CDTF">2023-11-19T00:00:57Z</dcterms:created>
  <dcterms:modified xsi:type="dcterms:W3CDTF">2025-01-14T15:00:20Z</dcterms:modified>
</cp:coreProperties>
</file>

<file path=docProps/thumbnail.jpeg>
</file>